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293" r:id="rId3"/>
    <p:sldId id="288" r:id="rId4"/>
    <p:sldId id="291" r:id="rId5"/>
    <p:sldId id="273" r:id="rId6"/>
    <p:sldId id="276" r:id="rId7"/>
    <p:sldId id="277" r:id="rId8"/>
    <p:sldId id="282" r:id="rId9"/>
    <p:sldId id="278" r:id="rId10"/>
    <p:sldId id="289" r:id="rId11"/>
  </p:sldIdLst>
  <p:sldSz cx="9144000" cy="6858000" type="screen4x3"/>
  <p:notesSz cx="9874250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Ficner" initials="MF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800"/>
    <a:srgbClr val="DA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73" autoAdjust="0"/>
    <p:restoredTop sz="94624" autoAdjust="0"/>
  </p:normalViewPr>
  <p:slideViewPr>
    <p:cSldViewPr>
      <p:cViewPr>
        <p:scale>
          <a:sx n="85" d="100"/>
          <a:sy n="85" d="100"/>
        </p:scale>
        <p:origin x="-96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F4849-C5CB-49BC-88EC-8C2623C737F4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63209-8F51-446A-935C-13F637BA80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738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6B543-2A21-4EA7-A28F-73601EBA781D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87425" y="3228897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B452-67BC-453C-BEF1-ED2201F5DD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449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sp>
        <p:nvSpPr>
          <p:cNvPr id="7" name="Prostokąt 6"/>
          <p:cNvSpPr/>
          <p:nvPr/>
        </p:nvSpPr>
        <p:spPr>
          <a:xfrm>
            <a:off x="1619672" y="607181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akcji:		Zakończenie akcji:</a:t>
            </a:r>
          </a:p>
          <a:p>
            <a:pPr>
              <a:defRPr/>
            </a:pPr>
            <a:endParaRPr lang="pl-PL" sz="500" dirty="0" smtClean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09</a:t>
            </a:r>
            <a:r>
              <a:rPr lang="pl-PL" sz="105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.11.2015		do wyczerpania zapasów</a:t>
            </a:r>
          </a:p>
          <a:p>
            <a:pPr>
              <a:defRPr/>
            </a:pP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pl-P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sp>
        <p:nvSpPr>
          <p:cNvPr id="10" name="Prostokąt 9"/>
          <p:cNvSpPr/>
          <p:nvPr/>
        </p:nvSpPr>
        <p:spPr>
          <a:xfrm>
            <a:off x="-10800" y="4571352"/>
            <a:ext cx="9154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kcja 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</a:t>
            </a: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wiąteczna 2015</a:t>
            </a:r>
            <a:endParaRPr lang="pl-PL" sz="1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Obraz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768752" cy="20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8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sp>
        <p:nvSpPr>
          <p:cNvPr id="13" name="Prostokąt 12"/>
          <p:cNvSpPr/>
          <p:nvPr/>
        </p:nvSpPr>
        <p:spPr>
          <a:xfrm>
            <a:off x="303085" y="134017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Oferta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767170"/>
              </p:ext>
            </p:extLst>
          </p:nvPr>
        </p:nvGraphicFramePr>
        <p:xfrm>
          <a:off x="334041" y="1853963"/>
          <a:ext cx="7920880" cy="439674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447903"/>
                <a:gridCol w="3321659"/>
                <a:gridCol w="1618245"/>
                <a:gridCol w="1533073"/>
              </a:tblGrid>
              <a:tr h="63893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Linia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 smtClean="0">
                          <a:effectLst/>
                        </a:rPr>
                        <a:t>Produkt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2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l-PL" sz="1200" b="1" u="none" strike="noStrike" dirty="0" smtClean="0">
                          <a:effectLst/>
                        </a:rPr>
                        <a:t>Cena </a:t>
                      </a:r>
                      <a:r>
                        <a:rPr lang="pl-PL" sz="1200" b="1" u="none" strike="noStrike" dirty="0">
                          <a:effectLst/>
                        </a:rPr>
                        <a:t>cennikowa netto regularna (PLN</a:t>
                      </a:r>
                      <a:r>
                        <a:rPr lang="pl-PL" sz="1200" b="1" u="none" strike="noStrike" dirty="0" smtClean="0">
                          <a:effectLst/>
                        </a:rPr>
                        <a:t>)</a:t>
                      </a:r>
                    </a:p>
                    <a:p>
                      <a:pPr algn="ctr" fontAlgn="ctr"/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u="none" strike="noStrike" dirty="0">
                          <a:effectLst/>
                        </a:rPr>
                        <a:t>Cena cennikowa netto promocyjna (PLN</a:t>
                      </a:r>
                      <a:r>
                        <a:rPr lang="pl-PL" sz="1200" b="1" u="none" strike="noStrike" dirty="0" smtClean="0">
                          <a:effectLst/>
                        </a:rPr>
                        <a:t>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991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Zestaw </a:t>
                      </a:r>
                      <a:r>
                        <a:rPr lang="pl-PL" sz="1200" u="none" strike="noStrike" dirty="0">
                          <a:effectLst/>
                        </a:rPr>
                        <a:t>noży w bloku 5 szt.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259,35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233,41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991C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Zestaw </a:t>
                      </a:r>
                      <a:r>
                        <a:rPr lang="pl-PL" sz="1200" u="none" strike="noStrike" dirty="0">
                          <a:effectLst/>
                        </a:rPr>
                        <a:t>noży w bloku 5 szt.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291,87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262,68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959A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Zestaw </a:t>
                      </a:r>
                      <a:r>
                        <a:rPr lang="pl-PL" sz="1200" u="none" strike="noStrike" dirty="0">
                          <a:effectLst/>
                        </a:rPr>
                        <a:t>noży w bloku 5 szt.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121,14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109,02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</a:t>
                      </a:r>
                      <a:r>
                        <a:rPr lang="pl-PL" sz="1200" u="none" strike="noStrike" dirty="0" err="1" smtClean="0">
                          <a:effectLst/>
                        </a:rPr>
                        <a:t>Colonial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Zestaw </a:t>
                      </a:r>
                      <a:r>
                        <a:rPr lang="pl-PL" sz="1200" u="none" strike="noStrike" dirty="0">
                          <a:effectLst/>
                        </a:rPr>
                        <a:t>noży w bloku 5 szt.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259,35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243,09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Concept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20 cm + </a:t>
                      </a:r>
                      <a:r>
                        <a:rPr lang="pl-PL" sz="1200" u="none" strike="noStrike" dirty="0" smtClean="0">
                          <a:effectLst/>
                        </a:rPr>
                        <a:t>pokrywka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96,75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87,07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Concept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24 cm + </a:t>
                      </a:r>
                      <a:r>
                        <a:rPr lang="pl-PL" sz="1200" u="none" strike="noStrike" dirty="0" smtClean="0">
                          <a:effectLst/>
                        </a:rPr>
                        <a:t>pokrywka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121,14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109,02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Concept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28 cm + </a:t>
                      </a:r>
                      <a:r>
                        <a:rPr lang="pl-PL" sz="1200" u="none" strike="noStrike" dirty="0" smtClean="0">
                          <a:effectLst/>
                        </a:rPr>
                        <a:t>pokrywka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137,40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123,66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stalowa 20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104,88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80,49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stalowa 24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129,27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96,75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Patelnia </a:t>
                      </a:r>
                      <a:r>
                        <a:rPr lang="pl-PL" sz="1200" u="none" strike="noStrike" dirty="0">
                          <a:effectLst/>
                        </a:rPr>
                        <a:t>stalowa 28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153,66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104,88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Pokrywka </a:t>
                      </a:r>
                      <a:r>
                        <a:rPr lang="pl-PL" sz="1200" u="none" strike="noStrike" dirty="0">
                          <a:effectLst/>
                        </a:rPr>
                        <a:t>20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43,90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31,71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Pokrywka </a:t>
                      </a:r>
                      <a:r>
                        <a:rPr lang="pl-PL" sz="1200" u="none" strike="noStrike" dirty="0">
                          <a:effectLst/>
                        </a:rPr>
                        <a:t>24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47,97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31,71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Master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Pokrywka </a:t>
                      </a:r>
                      <a:r>
                        <a:rPr lang="pl-PL" sz="1200" u="none" strike="noStrike" dirty="0">
                          <a:effectLst/>
                        </a:rPr>
                        <a:t>28 cm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56,10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</a:rPr>
                        <a:t>35,77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Prestige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Zestaw </a:t>
                      </a:r>
                      <a:r>
                        <a:rPr lang="pl-PL" sz="1200" u="none" strike="noStrike" dirty="0">
                          <a:effectLst/>
                        </a:rPr>
                        <a:t>9 el.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893,50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812,20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</a:t>
                      </a:r>
                      <a:r>
                        <a:rPr lang="pl-PL" sz="1200" u="none" strike="noStrike" dirty="0" err="1" smtClean="0">
                          <a:effectLst/>
                        </a:rPr>
                        <a:t>Antica</a:t>
                      </a:r>
                      <a:r>
                        <a:rPr lang="pl-PL" sz="1200" u="none" strike="noStrike" dirty="0" smtClean="0">
                          <a:effectLst/>
                        </a:rPr>
                        <a:t>       (</a:t>
                      </a:r>
                      <a:r>
                        <a:rPr lang="pl-PL" sz="1200" u="none" strike="noStrike" dirty="0">
                          <a:effectLst/>
                        </a:rPr>
                        <a:t>połysk)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Walizka </a:t>
                      </a:r>
                      <a:r>
                        <a:rPr lang="pl-PL" sz="1200" u="none" strike="noStrike" dirty="0">
                          <a:effectLst/>
                        </a:rPr>
                        <a:t>68 szt. + sztućce do ryb dla 6 </a:t>
                      </a:r>
                      <a:r>
                        <a:rPr lang="pl-PL" sz="1200" u="none" strike="noStrike" dirty="0" smtClean="0">
                          <a:effectLst/>
                        </a:rPr>
                        <a:t>osób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772,36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772,36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</a:t>
                      </a:r>
                      <a:r>
                        <a:rPr lang="pl-PL" sz="1200" u="none" strike="noStrike" dirty="0" err="1" smtClean="0">
                          <a:effectLst/>
                        </a:rPr>
                        <a:t>Flames</a:t>
                      </a:r>
                      <a:r>
                        <a:rPr lang="pl-PL" sz="1200" u="none" strike="noStrike" dirty="0" smtClean="0">
                          <a:effectLst/>
                        </a:rPr>
                        <a:t>      </a:t>
                      </a:r>
                      <a:r>
                        <a:rPr lang="pl-PL" sz="1200" u="none" strike="noStrike" dirty="0">
                          <a:effectLst/>
                        </a:rPr>
                        <a:t>(połysk)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Walizka </a:t>
                      </a:r>
                      <a:r>
                        <a:rPr lang="pl-PL" sz="1200" u="none" strike="noStrike" dirty="0">
                          <a:effectLst/>
                        </a:rPr>
                        <a:t>68 szt. + sztućce do ryb dla 6 </a:t>
                      </a:r>
                      <a:r>
                        <a:rPr lang="pl-PL" sz="1200" u="none" strike="noStrike" dirty="0" smtClean="0">
                          <a:effectLst/>
                        </a:rPr>
                        <a:t>osób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885,37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885,37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Barok        (</a:t>
                      </a:r>
                      <a:r>
                        <a:rPr lang="pl-PL" sz="1200" u="none" strike="noStrike" dirty="0">
                          <a:effectLst/>
                        </a:rPr>
                        <a:t>połysk)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Walizka </a:t>
                      </a:r>
                      <a:r>
                        <a:rPr lang="pl-PL" sz="1200" u="none" strike="noStrike" dirty="0">
                          <a:effectLst/>
                        </a:rPr>
                        <a:t>68 szt. + sztućce do ryb dla 6 </a:t>
                      </a:r>
                      <a:r>
                        <a:rPr lang="pl-PL" sz="1200" u="none" strike="noStrike" dirty="0" smtClean="0">
                          <a:effectLst/>
                        </a:rPr>
                        <a:t>osób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1 048,78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1 048,78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</a:t>
                      </a:r>
                      <a:r>
                        <a:rPr lang="pl-PL" sz="1200" u="none" strike="noStrike" dirty="0" err="1" smtClean="0">
                          <a:effectLst/>
                        </a:rPr>
                        <a:t>Celestia</a:t>
                      </a:r>
                      <a:r>
                        <a:rPr lang="pl-PL" sz="1200" u="none" strike="noStrike" dirty="0" smtClean="0">
                          <a:effectLst/>
                        </a:rPr>
                        <a:t>    (połysk</a:t>
                      </a:r>
                      <a:r>
                        <a:rPr lang="pl-PL" sz="1200" u="none" strike="noStrike" dirty="0">
                          <a:effectLst/>
                        </a:rPr>
                        <a:t>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Walizka </a:t>
                      </a:r>
                      <a:r>
                        <a:rPr lang="pl-PL" sz="1200" u="none" strike="noStrike" dirty="0">
                          <a:effectLst/>
                        </a:rPr>
                        <a:t>68 szt. + sztućce do ryb dla 6 </a:t>
                      </a:r>
                      <a:r>
                        <a:rPr lang="pl-PL" sz="1200" u="none" strike="noStrike" dirty="0" smtClean="0">
                          <a:effectLst/>
                        </a:rPr>
                        <a:t>osób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665,85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665,85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  Virga         (</a:t>
                      </a:r>
                      <a:r>
                        <a:rPr lang="pl-PL" sz="1200" u="none" strike="noStrike" dirty="0">
                          <a:effectLst/>
                        </a:rPr>
                        <a:t>połysk)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 smtClean="0">
                          <a:effectLst/>
                        </a:rPr>
                        <a:t>  Walizka </a:t>
                      </a:r>
                      <a:r>
                        <a:rPr lang="pl-PL" sz="1200" u="none" strike="noStrike" dirty="0">
                          <a:effectLst/>
                        </a:rPr>
                        <a:t>68 szt. + sztućce do ryb dla 6 </a:t>
                      </a:r>
                      <a:r>
                        <a:rPr lang="pl-PL" sz="1200" u="none" strike="noStrike" dirty="0" smtClean="0">
                          <a:effectLst/>
                        </a:rPr>
                        <a:t>osób gratis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1 626,02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 smtClean="0">
                          <a:effectLst/>
                        </a:rPr>
                        <a:t>1 626,02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0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superbreak.com/wp-content/uploads/2014/08/Cover_shopping_shutterstock_1170857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7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a 7"/>
          <p:cNvSpPr/>
          <p:nvPr/>
        </p:nvSpPr>
        <p:spPr>
          <a:xfrm>
            <a:off x="7020272" y="213119"/>
            <a:ext cx="2011753" cy="1862509"/>
          </a:xfrm>
          <a:prstGeom prst="ellipse">
            <a:avLst/>
          </a:prstGeom>
          <a:solidFill>
            <a:srgbClr val="CC0000">
              <a:alpha val="5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pl-P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okresie </a:t>
            </a:r>
            <a:r>
              <a:rPr lang="pl-P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świątecznym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040041" y="1973646"/>
            <a:ext cx="1986107" cy="1808511"/>
          </a:xfrm>
          <a:prstGeom prst="ellipse">
            <a:avLst/>
          </a:prstGeom>
          <a:solidFill>
            <a:srgbClr val="CC0000">
              <a:alpha val="5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</a:t>
            </a:r>
            <a:r>
              <a:rPr lang="pl-P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decyzji </a:t>
            </a:r>
            <a:r>
              <a:rPr lang="pl-P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zakupowych to impuls, 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7045918" y="3668973"/>
            <a:ext cx="1986107" cy="1837883"/>
          </a:xfrm>
          <a:prstGeom prst="ellipse">
            <a:avLst/>
          </a:prstGeom>
          <a:solidFill>
            <a:srgbClr val="CC0000">
              <a:alpha val="52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których aż </a:t>
            </a:r>
            <a:r>
              <a:rPr lang="pl-PL" sz="32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</a:t>
            </a:r>
            <a:r>
              <a:rPr lang="pl-PL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wybór niższej ceny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308784" y="1743004"/>
            <a:ext cx="69077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Baner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03085" y="1340173"/>
            <a:ext cx="2542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w Internecie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276872"/>
            <a:ext cx="7108304" cy="28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sp>
        <p:nvSpPr>
          <p:cNvPr id="3" name="Prostokąt 2"/>
          <p:cNvSpPr/>
          <p:nvPr/>
        </p:nvSpPr>
        <p:spPr>
          <a:xfrm>
            <a:off x="0" y="3187319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oferta produktowa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743425" y="2172079"/>
            <a:ext cx="6907786" cy="646331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Patelnia 28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	Patelnia </a:t>
            </a: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cm	Patelnia 20 cm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153,66 zł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104,88 zł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129,27 zł -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96,75 zł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104,88 zł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80,49 zł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</p:txBody>
      </p:sp>
      <p:sp>
        <p:nvSpPr>
          <p:cNvPr id="3" name="Prostokąt 2"/>
          <p:cNvSpPr/>
          <p:nvPr/>
        </p:nvSpPr>
        <p:spPr>
          <a:xfrm>
            <a:off x="303085" y="1340173"/>
            <a:ext cx="8085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Patelnie stalowe Master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837405" y="4266129"/>
            <a:ext cx="6723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Pokrywka 28 cm	Pokrywka 24 cm	Pokrywka 20 cm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56,10 zł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35,77 zł	</a:t>
            </a:r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47,97 zł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- 31,71 zł	</a:t>
            </a:r>
            <a:r>
              <a:rPr lang="pl-PL" sz="1100" strike="sngStrike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43,90 zł -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31,71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95"/>
            <a:chOff x="278944" y="208231"/>
            <a:chExt cx="8496943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0"/>
              <a:ext cx="84969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89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pic>
        <p:nvPicPr>
          <p:cNvPr id="11" name="Picture 6" descr="http://www.gerlach.pl/pol_il_Patelnia-stalowa-28-cm-1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5" y="2838281"/>
            <a:ext cx="1228589" cy="12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gerlach.pl/pol_il_Patelnia-stalowa-24-cm-10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87" y="2863922"/>
            <a:ext cx="1228589" cy="12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gerlach.pl/pol_il_Patelnia-stalowa-20-cm-10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63922"/>
            <a:ext cx="1228589" cy="12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gerlach.pl/pol_il_Pokrywka-do-patelni-28-cm-1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72" y="4873326"/>
            <a:ext cx="1129881" cy="11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gerlach.pl/pol_il_Pokrywka-do-patelni-28-cm-1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63" y="4945341"/>
            <a:ext cx="1027325" cy="10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gerlach.pl/pol_il_Pokrywka-do-patelni-28-cm-113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98" y="4977936"/>
            <a:ext cx="959795" cy="9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ipsa 16"/>
          <p:cNvSpPr/>
          <p:nvPr/>
        </p:nvSpPr>
        <p:spPr>
          <a:xfrm>
            <a:off x="7460361" y="1177520"/>
            <a:ext cx="1215154" cy="100525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/>
              <a:t>-</a:t>
            </a:r>
            <a:r>
              <a:rPr lang="pl-PL" sz="2600" b="1" dirty="0" smtClean="0"/>
              <a:t>30%</a:t>
            </a:r>
            <a:endParaRPr lang="pl-PL" sz="2600" b="1" dirty="0"/>
          </a:p>
        </p:txBody>
      </p:sp>
      <p:sp>
        <p:nvSpPr>
          <p:cNvPr id="19" name="Prostokąt 18"/>
          <p:cNvSpPr/>
          <p:nvPr/>
        </p:nvSpPr>
        <p:spPr>
          <a:xfrm>
            <a:off x="5572027" y="6126348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ceny cennikowe netto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572027" y="6340786"/>
            <a:ext cx="32704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100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odany rabat (%) jest rabatem uśrednionym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3085" y="1340173"/>
            <a:ext cx="404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Patelnie Concept z pokrywką gratis*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pic>
        <p:nvPicPr>
          <p:cNvPr id="17" name="Picture 20" descr="http://www.gerlach.pl/pol_il_Patelnia-z-odl-raczka-Concept-Ceramic-28-cm-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81" y="1960486"/>
            <a:ext cx="1190132" cy="11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www.gerlach.pl/pol_il_Patelnia-z-odl-raczka-Concept-Ceramic-24-cm-1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827" y="3405674"/>
            <a:ext cx="1125577" cy="11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://www.gerlach.pl/pol_il_Patelnia-z-odl-raczka-Concept-Ceramic-20-cm-1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13" y="4830717"/>
            <a:ext cx="1013480" cy="10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gerlach.pl/pol_il_Pokrywka-do-patelni-28-cm-1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31" y="2224616"/>
            <a:ext cx="1141040" cy="8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gerlach.pl/pol_il_Pokrywka-do-patelni-28-cm-1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72" y="3661093"/>
            <a:ext cx="1018999" cy="7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gerlach.pl/pol_il_Pokrywka-do-patelni-28-cm-1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22" y="5063157"/>
            <a:ext cx="874609" cy="6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1431098" y="3538014"/>
            <a:ext cx="23801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Patelnia 24 cm</a:t>
            </a:r>
            <a:r>
              <a:rPr lang="pl-PL" sz="14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pokrywka </a:t>
            </a:r>
            <a:endParaRPr lang="pl-PL" sz="14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pl-PL" sz="1400" strike="sngStrike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pl-PL" sz="11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121,14 zł 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109,02 </a:t>
            </a:r>
            <a:r>
              <a:rPr lang="pl-PL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zł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393463" y="4927964"/>
            <a:ext cx="690778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Patelnia </a:t>
            </a: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</a:t>
            </a:r>
            <a:r>
              <a:rPr lang="pl-PL" sz="1400" baseline="-25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</a:t>
            </a: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pokrywka</a:t>
            </a:r>
            <a:endPara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pl-PL" sz="1100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96,75 zł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87,07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78429" y="243222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endParaRPr lang="pl-PL" dirty="0"/>
          </a:p>
        </p:txBody>
      </p:sp>
      <p:sp>
        <p:nvSpPr>
          <p:cNvPr id="27" name="Prostokąt 26"/>
          <p:cNvSpPr/>
          <p:nvPr/>
        </p:nvSpPr>
        <p:spPr>
          <a:xfrm>
            <a:off x="5140076" y="3846336"/>
            <a:ext cx="29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endParaRPr lang="pl-PL" dirty="0"/>
          </a:p>
        </p:txBody>
      </p:sp>
      <p:sp>
        <p:nvSpPr>
          <p:cNvPr id="28" name="Prostokąt 27"/>
          <p:cNvSpPr/>
          <p:nvPr/>
        </p:nvSpPr>
        <p:spPr>
          <a:xfrm>
            <a:off x="5102441" y="5152791"/>
            <a:ext cx="291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403648" y="2030957"/>
            <a:ext cx="690778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Patelnia 28 cm</a:t>
            </a:r>
            <a:r>
              <a:rPr lang="pl-PL" sz="1400" baseline="-25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pokrywka</a:t>
            </a:r>
          </a:p>
          <a:p>
            <a:pPr>
              <a:defRPr/>
            </a:pP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137,40 zł 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pl-PL" sz="11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123,66 zł</a:t>
            </a:r>
          </a:p>
          <a:p>
            <a:pPr algn="just"/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442536" y="5915250"/>
            <a:ext cx="22284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pokrywka za 1 zł na fakturze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Elipsa 37"/>
          <p:cNvSpPr/>
          <p:nvPr/>
        </p:nvSpPr>
        <p:spPr>
          <a:xfrm>
            <a:off x="7460361" y="1177520"/>
            <a:ext cx="1215154" cy="100525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 smtClean="0"/>
              <a:t>-</a:t>
            </a:r>
            <a:r>
              <a:rPr lang="pl-PL" sz="2600" b="1" dirty="0"/>
              <a:t>1</a:t>
            </a:r>
            <a:r>
              <a:rPr lang="pl-PL" sz="2600" b="1" dirty="0" smtClean="0"/>
              <a:t>0%</a:t>
            </a:r>
            <a:endParaRPr lang="pl-PL" sz="2600" b="1" dirty="0"/>
          </a:p>
        </p:txBody>
      </p:sp>
      <p:sp>
        <p:nvSpPr>
          <p:cNvPr id="29" name="Prostokąt 28"/>
          <p:cNvSpPr/>
          <p:nvPr/>
        </p:nvSpPr>
        <p:spPr>
          <a:xfrm>
            <a:off x="5449456" y="6127065"/>
            <a:ext cx="18053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ceny cennikowe netto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5449456" y="6341503"/>
            <a:ext cx="3348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*** </a:t>
            </a:r>
            <a:r>
              <a:rPr lang="pl-PL" sz="1100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odany rabat (%) jest rabatem uśrednionym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03085" y="1945857"/>
            <a:ext cx="69077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5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Prestige</a:t>
            </a:r>
          </a:p>
          <a:p>
            <a:pPr>
              <a:defRPr/>
            </a:pPr>
            <a:endParaRPr lang="pl-PL" sz="150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4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893,50zł </a:t>
            </a:r>
            <a:r>
              <a:rPr lang="pl-PL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4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812,20 zł</a:t>
            </a:r>
            <a:endParaRPr lang="pl-PL" sz="14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3085" y="1340173"/>
            <a:ext cx="332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Zestaw Prestige 9 elementów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79514"/>
            <a:ext cx="5883909" cy="2593616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7460361" y="1177520"/>
            <a:ext cx="1215154" cy="100525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b="1" dirty="0" smtClean="0"/>
              <a:t>-</a:t>
            </a:r>
            <a:r>
              <a:rPr lang="pl-PL" sz="2600" b="1" dirty="0"/>
              <a:t>1</a:t>
            </a:r>
            <a:r>
              <a:rPr lang="pl-PL" sz="2600" b="1" dirty="0" smtClean="0"/>
              <a:t>0%</a:t>
            </a:r>
            <a:endParaRPr lang="pl-PL" sz="2600" b="1" dirty="0"/>
          </a:p>
        </p:txBody>
      </p:sp>
      <p:sp>
        <p:nvSpPr>
          <p:cNvPr id="12" name="Prostokąt 11"/>
          <p:cNvSpPr/>
          <p:nvPr/>
        </p:nvSpPr>
        <p:spPr>
          <a:xfrm>
            <a:off x="5572027" y="6126348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ceny cennikowe netto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572027" y="6340786"/>
            <a:ext cx="32704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100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odany rabat (%) jest rabatem uśrednionym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03085" y="1340173"/>
            <a:ext cx="1272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Bloki noży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sp>
        <p:nvSpPr>
          <p:cNvPr id="9" name="Prostokąt 8"/>
          <p:cNvSpPr/>
          <p:nvPr/>
        </p:nvSpPr>
        <p:spPr>
          <a:xfrm>
            <a:off x="1155211" y="2321210"/>
            <a:ext cx="166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991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259,35 zł 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233,41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39820"/>
            <a:ext cx="723863" cy="16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5926" r="17539" b="5555"/>
          <a:stretch/>
        </p:blipFill>
        <p:spPr>
          <a:xfrm>
            <a:off x="2857519" y="3168761"/>
            <a:ext cx="1005698" cy="182784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830" r="-5695" b="459"/>
          <a:stretch>
            <a:fillRect/>
          </a:stretch>
        </p:blipFill>
        <p:spPr bwMode="auto">
          <a:xfrm>
            <a:off x="1130762" y="3168761"/>
            <a:ext cx="819403" cy="170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rostokąt 23"/>
          <p:cNvSpPr/>
          <p:nvPr/>
        </p:nvSpPr>
        <p:spPr>
          <a:xfrm>
            <a:off x="2822583" y="2303437"/>
            <a:ext cx="15121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Colonial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259,35 zł </a:t>
            </a:r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234,09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0" y="3127056"/>
            <a:ext cx="872544" cy="188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Prostokąt 38"/>
          <p:cNvSpPr/>
          <p:nvPr/>
        </p:nvSpPr>
        <p:spPr>
          <a:xfrm>
            <a:off x="4701143" y="2303437"/>
            <a:ext cx="15121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991C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291,87 zł 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262,68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6720215" y="2303437"/>
            <a:ext cx="15121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959A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strike="sngStrik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121,14 zł </a:t>
            </a:r>
            <a:r>
              <a:rPr lang="pl-PL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pl-PL" sz="1100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109,02 zł</a:t>
            </a:r>
            <a:endParaRPr lang="pl-PL" sz="11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1477326" y="4393350"/>
            <a:ext cx="945677" cy="64705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-</a:t>
            </a:r>
            <a:r>
              <a:rPr lang="pl-PL" sz="1600" b="1" dirty="0"/>
              <a:t>1</a:t>
            </a:r>
            <a:r>
              <a:rPr lang="pl-PL" sz="1600" b="1" dirty="0" smtClean="0"/>
              <a:t>0%</a:t>
            </a:r>
            <a:endParaRPr lang="pl-PL" sz="1600" b="1" dirty="0"/>
          </a:p>
        </p:txBody>
      </p:sp>
      <p:sp>
        <p:nvSpPr>
          <p:cNvPr id="21" name="Elipsa 20"/>
          <p:cNvSpPr/>
          <p:nvPr/>
        </p:nvSpPr>
        <p:spPr>
          <a:xfrm>
            <a:off x="5451740" y="4450088"/>
            <a:ext cx="945677" cy="64705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-10%</a:t>
            </a:r>
            <a:endParaRPr lang="pl-PL" sz="1600" b="1" dirty="0"/>
          </a:p>
        </p:txBody>
      </p:sp>
      <p:sp>
        <p:nvSpPr>
          <p:cNvPr id="22" name="Elipsa 21"/>
          <p:cNvSpPr/>
          <p:nvPr/>
        </p:nvSpPr>
        <p:spPr>
          <a:xfrm>
            <a:off x="7197244" y="4425084"/>
            <a:ext cx="945677" cy="647051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-10%</a:t>
            </a:r>
            <a:endParaRPr lang="pl-PL" sz="1600" b="1" dirty="0"/>
          </a:p>
        </p:txBody>
      </p:sp>
      <p:sp>
        <p:nvSpPr>
          <p:cNvPr id="23" name="Prostokąt 22"/>
          <p:cNvSpPr/>
          <p:nvPr/>
        </p:nvSpPr>
        <p:spPr>
          <a:xfrm>
            <a:off x="5572027" y="6126348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ceny cennikowe netto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572027" y="6340786"/>
            <a:ext cx="32704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100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odany rabat (%) jest rabatem uśrednionym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78057" y="2160502"/>
            <a:ext cx="16046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Antica 68 (połysk)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772,36 zł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3085" y="1340173"/>
            <a:ext cx="8182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Zestaw sztućców 68 szt. w walizce (połysk) + 12 szt</a:t>
            </a:r>
            <a:r>
              <a:rPr lang="pl-PL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sztućców do ryb gratis*</a:t>
            </a:r>
            <a:endParaRPr lang="pl-PL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upa 16"/>
          <p:cNvGrpSpPr>
            <a:grpSpLocks/>
          </p:cNvGrpSpPr>
          <p:nvPr/>
        </p:nvGrpSpPr>
        <p:grpSpPr bwMode="auto">
          <a:xfrm>
            <a:off x="279400" y="207963"/>
            <a:ext cx="8496300" cy="6656387"/>
            <a:chOff x="278944" y="208231"/>
            <a:chExt cx="8496944" cy="6655876"/>
          </a:xfrm>
        </p:grpSpPr>
        <p:cxnSp>
          <p:nvCxnSpPr>
            <p:cNvPr id="31" name="Łącznik prostoliniowy 22"/>
            <p:cNvCxnSpPr/>
            <p:nvPr/>
          </p:nvCxnSpPr>
          <p:spPr>
            <a:xfrm>
              <a:off x="278944" y="6627588"/>
              <a:ext cx="8496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90" y="208231"/>
              <a:ext cx="1325514" cy="64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pole tekstowe 19"/>
            <p:cNvSpPr txBox="1">
              <a:spLocks noChangeArrowheads="1"/>
            </p:cNvSpPr>
            <p:nvPr/>
          </p:nvSpPr>
          <p:spPr bwMode="auto">
            <a:xfrm>
              <a:off x="287887" y="6633275"/>
              <a:ext cx="22076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© 1760 – </a:t>
              </a:r>
              <a:r>
                <a:rPr lang="pl-PL" altLang="pl-PL" sz="900" dirty="0" smtClean="0">
                  <a:latin typeface="Open Sans bold"/>
                  <a:ea typeface="Open Sans bold"/>
                  <a:cs typeface="Open Sans bold"/>
                </a:rPr>
                <a:t>2015  </a:t>
              </a:r>
              <a:r>
                <a:rPr lang="pl-PL" altLang="pl-PL" sz="900" dirty="0">
                  <a:latin typeface="Open Sans bold"/>
                  <a:ea typeface="Open Sans bold"/>
                  <a:cs typeface="Open Sans bold"/>
                </a:rPr>
                <a:t>• GERLACH • POLSKA </a:t>
              </a:r>
            </a:p>
          </p:txBody>
        </p:sp>
      </p:grpSp>
      <p:pic>
        <p:nvPicPr>
          <p:cNvPr id="8" name="Picture 8" descr="D:\ZDJECIA-GERLACH\'SZTUCCE\SZTUĆCE - podstawa\ant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0" t="8888" r="18417" b="13521"/>
          <a:stretch>
            <a:fillRect/>
          </a:stretch>
        </p:blipFill>
        <p:spPr bwMode="auto">
          <a:xfrm>
            <a:off x="680312" y="2895881"/>
            <a:ext cx="892784" cy="143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994" y="2895881"/>
            <a:ext cx="866315" cy="14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3738394" y="2160118"/>
            <a:ext cx="1522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Flames 68 (połysk)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885,37 zł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14" y="2813714"/>
            <a:ext cx="939305" cy="15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D:\ZDJECIA-GERLACH\'SZTUCCE\SZTUĆCE - podstawa\celest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8263" r="21281" b="13657"/>
          <a:stretch>
            <a:fillRect/>
          </a:stretch>
        </p:blipFill>
        <p:spPr bwMode="auto">
          <a:xfrm>
            <a:off x="2326209" y="2895881"/>
            <a:ext cx="903680" cy="143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/>
          <a:stretch>
            <a:fillRect/>
          </a:stretch>
        </p:blipFill>
        <p:spPr bwMode="auto">
          <a:xfrm>
            <a:off x="5393201" y="2888884"/>
            <a:ext cx="887012" cy="150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6876256" y="2160118"/>
            <a:ext cx="1522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Virga 68 (połysk)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1 626,02 zł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123579" y="2160118"/>
            <a:ext cx="1522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Celestia 68 (połysk)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665,85 zł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267555" y="2167809"/>
            <a:ext cx="15229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1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Barok 68 (połysk)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1 048,78 zł</a:t>
            </a:r>
            <a:endParaRPr lang="pl-PL" sz="11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250894" y="6167527"/>
            <a:ext cx="25394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zestaw do ryb za 1 zł na fakturze,</a:t>
            </a:r>
          </a:p>
          <a:p>
            <a:r>
              <a:rPr lang="pl-PL" sz="1100" dirty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akowany osobno w białe pudełko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250894" y="5925705"/>
            <a:ext cx="17267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srgbClr val="EA38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ceny cennikowe netto</a:t>
            </a:r>
            <a:endParaRPr lang="pl-PL" sz="1100" dirty="0">
              <a:solidFill>
                <a:srgbClr val="EA38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4991</TotalTime>
  <Words>590</Words>
  <Application>Microsoft Office PowerPoint</Application>
  <PresentationFormat>Pokaz na ekranie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Edyta</cp:lastModifiedBy>
  <cp:revision>413</cp:revision>
  <cp:lastPrinted>2015-10-13T10:56:59Z</cp:lastPrinted>
  <dcterms:created xsi:type="dcterms:W3CDTF">2013-05-23T10:03:09Z</dcterms:created>
  <dcterms:modified xsi:type="dcterms:W3CDTF">2015-11-09T08:51:36Z</dcterms:modified>
</cp:coreProperties>
</file>